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8"/>
  </p:notesMasterIdLst>
  <p:handoutMasterIdLst>
    <p:handoutMasterId r:id="rId19"/>
  </p:handoutMasterIdLst>
  <p:sldIdLst>
    <p:sldId id="285" r:id="rId4"/>
    <p:sldId id="325" r:id="rId5"/>
    <p:sldId id="326" r:id="rId6"/>
    <p:sldId id="332" r:id="rId7"/>
    <p:sldId id="329" r:id="rId8"/>
    <p:sldId id="264" r:id="rId9"/>
    <p:sldId id="265" r:id="rId10"/>
    <p:sldId id="333" r:id="rId11"/>
    <p:sldId id="323" r:id="rId12"/>
    <p:sldId id="327" r:id="rId13"/>
    <p:sldId id="328" r:id="rId14"/>
    <p:sldId id="330" r:id="rId15"/>
    <p:sldId id="321" r:id="rId16"/>
    <p:sldId id="331" r:id="rId17"/>
  </p:sldIdLst>
  <p:sldSz cx="12192000" cy="6858000"/>
  <p:notesSz cx="6858000" cy="9144000"/>
  <p:embeddedFontLst>
    <p:embeddedFont>
      <p:font typeface="Adobe Garamond Pro" panose="02020502060506020403" pitchFamily="18" charset="77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0000"/>
    <a:srgbClr val="800000"/>
    <a:srgbClr val="002B3B"/>
    <a:srgbClr val="154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922"/>
    <p:restoredTop sz="75915"/>
  </p:normalViewPr>
  <p:slideViewPr>
    <p:cSldViewPr snapToGrid="0" snapToObjects="1">
      <p:cViewPr varScale="1">
        <p:scale>
          <a:sx n="111" d="100"/>
          <a:sy n="111" d="100"/>
        </p:scale>
        <p:origin x="1720" y="200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2/15/21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png>
</file>

<file path=ppt/media/image13.tiff>
</file>

<file path=ppt/media/image14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the impact of ML on cybersecurity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9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021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dirty="0"/>
              <a:t>Role of cybersecurity (adding one or two bullet points to the history)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141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Adding a slide: Applications /industrial domains </a:t>
            </a:r>
          </a:p>
          <a:p>
            <a:r>
              <a:rPr lang="en-US" dirty="0">
                <a:sym typeface="Wingdings" pitchFamily="2" charset="2"/>
              </a:rPr>
              <a:t>Domains:</a:t>
            </a:r>
          </a:p>
          <a:p>
            <a:pPr marL="171450" indent="-171450">
              <a:buFont typeface="Wingdings" pitchFamily="2" charset="2"/>
              <a:buChar char="à"/>
            </a:pPr>
            <a:r>
              <a:rPr lang="en-US" dirty="0"/>
              <a:t>Cybersecurity</a:t>
            </a:r>
          </a:p>
          <a:p>
            <a:pPr marL="171450" indent="-171450">
              <a:buFont typeface="Wingdings" pitchFamily="2" charset="2"/>
              <a:buChar char="à"/>
            </a:pPr>
            <a:endParaRPr lang="en-US" dirty="0"/>
          </a:p>
          <a:p>
            <a:pPr marL="171450" indent="-171450">
              <a:buFont typeface="Wingdings" pitchFamily="2" charset="2"/>
              <a:buChar char="à"/>
            </a:pPr>
            <a:r>
              <a:rPr lang="en-US" dirty="0"/>
              <a:t>Industrial Players</a:t>
            </a:r>
          </a:p>
          <a:p>
            <a:r>
              <a:rPr lang="en-US" dirty="0"/>
              <a:t>News articles;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87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module focused on </a:t>
            </a:r>
            <a:r>
              <a:rPr lang="en-US" b="1" dirty="0"/>
              <a:t>machine learning fundamentals</a:t>
            </a:r>
            <a:r>
              <a:rPr lang="en-US" dirty="0"/>
              <a:t>, with </a:t>
            </a:r>
            <a:r>
              <a:rPr lang="en-US" b="1" dirty="0"/>
              <a:t>applications to security</a:t>
            </a:r>
            <a:r>
              <a:rPr lang="en-US" dirty="0"/>
              <a:t>. Introduction to the data science pipeline, and teach fundamental building blocks, from data ingestion and feature engineering to machine learning model selection.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Modeling; Representation; Environment; Constraints (?)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CNN</a:t>
            </a:r>
          </a:p>
          <a:p>
            <a:endParaRPr lang="en-US" dirty="0"/>
          </a:p>
          <a:p>
            <a:r>
              <a:rPr lang="en-US" dirty="0"/>
              <a:t>Application in Cybersecurity (as running, concrete examples)</a:t>
            </a:r>
          </a:p>
          <a:p>
            <a:endParaRPr lang="en-US" dirty="0"/>
          </a:p>
          <a:p>
            <a:r>
              <a:rPr lang="en-US" dirty="0"/>
              <a:t>Coloring, animation, highlighting (hand drawing)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13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Measurable outcomes</a:t>
            </a:r>
          </a:p>
          <a:p>
            <a:r>
              <a:rPr lang="en-US" dirty="0"/>
              <a:t>Actionable </a:t>
            </a:r>
          </a:p>
          <a:p>
            <a:endParaRPr lang="en-US" dirty="0"/>
          </a:p>
          <a:p>
            <a:r>
              <a:rPr lang="en-US" dirty="0"/>
              <a:t>----</a:t>
            </a:r>
          </a:p>
          <a:p>
            <a:endParaRPr lang="en-US" dirty="0"/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recommendations around reframing the learning objectives as measurable outcomes: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a. Describe the basic ideas and concepts underlying the practice of machine learning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b. Identify where and how machine learning can play a key role in cybersecurity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  Analyze machine-learning models using statistical tools and choose the best model for a use case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 Implement for cybersecurity applications a variety of machine learning models, from classical models such as logistic regression to deep learning techniques such as convolutional neural networks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564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 consider reiterating here how the videos, notebooks, and live sessions fit together in the module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Order? Watching all the videos, then doing the notebooks? Or doing them in the order provided?</a:t>
            </a:r>
            <a:endParaRPr lang="en-US" b="0" dirty="0">
              <a:effectLst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How to use notebooks? Just read through them? Encourage them to experiment, etc.?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b="1" dirty="0"/>
              <a:t>Exercises and extended reading materials</a:t>
            </a:r>
          </a:p>
          <a:p>
            <a:pPr lvl="1"/>
            <a:r>
              <a:rPr lang="en-US" dirty="0"/>
              <a:t>ML models under the hood (demos in </a:t>
            </a:r>
            <a:r>
              <a:rPr lang="en-US" dirty="0" err="1"/>
              <a:t>Jupyter</a:t>
            </a:r>
            <a:r>
              <a:rPr lang="en-US" dirty="0"/>
              <a:t> notebooks) </a:t>
            </a:r>
          </a:p>
          <a:p>
            <a:pPr lvl="1"/>
            <a:r>
              <a:rPr lang="en-US" dirty="0"/>
              <a:t>Extended reading materials on ML models covered in the video</a:t>
            </a:r>
          </a:p>
          <a:p>
            <a:pPr lvl="1"/>
            <a:endParaRPr lang="en-US" dirty="0"/>
          </a:p>
          <a:p>
            <a:r>
              <a:rPr lang="en-US" b="1" dirty="0"/>
              <a:t>In-class discussions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/>
            <a:r>
              <a:rPr lang="en-US" dirty="0"/>
              <a:t>Breakout room session 1: Comparison of ML models introduced in this module</a:t>
            </a:r>
          </a:p>
          <a:p>
            <a:pPr lvl="1"/>
            <a:r>
              <a:rPr lang="en-US" dirty="0"/>
              <a:t>Breakout room session 2: Case study and model selection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9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345028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  <p:sldLayoutId id="2147483659" r:id="rId5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9144" algn="l"/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Foundations of ML for Security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4719EF8-86DF-2A43-819E-4665FC71BE2D}"/>
              </a:ext>
            </a:extLst>
          </p:cNvPr>
          <p:cNvSpPr/>
          <p:nvPr/>
        </p:nvSpPr>
        <p:spPr>
          <a:xfrm>
            <a:off x="6005698" y="2306571"/>
            <a:ext cx="2695873" cy="2615289"/>
          </a:xfrm>
          <a:prstGeom prst="rect">
            <a:avLst/>
          </a:prstGeom>
          <a:ln w="63500">
            <a:solidFill>
              <a:srgbClr val="7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DB1D22D3-5AEE-794A-82C0-D0D41F7B1DFA}"/>
              </a:ext>
            </a:extLst>
          </p:cNvPr>
          <p:cNvGrpSpPr/>
          <p:nvPr/>
        </p:nvGrpSpPr>
        <p:grpSpPr>
          <a:xfrm>
            <a:off x="9122679" y="3002415"/>
            <a:ext cx="2379873" cy="1833912"/>
            <a:chOff x="2537460" y="1444323"/>
            <a:chExt cx="2240280" cy="933120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59DF56E-FE57-404E-8806-D30513B2543D}"/>
                </a:ext>
              </a:extLst>
            </p:cNvPr>
            <p:cNvSpPr/>
            <p:nvPr/>
          </p:nvSpPr>
          <p:spPr>
            <a:xfrm>
              <a:off x="2537460" y="1444323"/>
              <a:ext cx="2240280" cy="3906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Deployment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CEEEEE2C-0977-EC4D-BEC7-365444A81747}"/>
                </a:ext>
              </a:extLst>
            </p:cNvPr>
            <p:cNvSpPr/>
            <p:nvPr/>
          </p:nvSpPr>
          <p:spPr>
            <a:xfrm>
              <a:off x="2537460" y="1834987"/>
              <a:ext cx="2240280" cy="54245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Performance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Evasion and attacks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Model drift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Impact on stakeholders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47CE830-0AE7-DE42-92D2-A882C95A4293}"/>
              </a:ext>
            </a:extLst>
          </p:cNvPr>
          <p:cNvGrpSpPr/>
          <p:nvPr/>
        </p:nvGrpSpPr>
        <p:grpSpPr>
          <a:xfrm>
            <a:off x="6174260" y="3019324"/>
            <a:ext cx="2921916" cy="1837944"/>
            <a:chOff x="6174260" y="3019324"/>
            <a:chExt cx="2921916" cy="1837944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F180C12-516B-044D-B995-07D8CF2CCC0A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DCFDDA26-FDF5-B24D-94FF-EB63828FC749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/>
                  <a:t>Modeling</a:t>
                </a: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8865AEB1-5E0A-4D4C-B98B-F3743B7C855F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Efficiency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Accuracy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Interpretability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Adversarial resistance</a:t>
                </a:r>
              </a:p>
            </p:txBody>
          </p:sp>
        </p:grpSp>
        <p:sp>
          <p:nvSpPr>
            <p:cNvPr id="82" name="Right Arrow 81">
              <a:extLst>
                <a:ext uri="{FF2B5EF4-FFF2-40B4-BE49-F238E27FC236}">
                  <a16:creationId xmlns:a16="http://schemas.microsoft.com/office/drawing/2014/main" id="{7529465F-E85B-3349-B4DA-A88F90BE5EB0}"/>
                </a:ext>
              </a:extLst>
            </p:cNvPr>
            <p:cNvSpPr/>
            <p:nvPr/>
          </p:nvSpPr>
          <p:spPr>
            <a:xfrm>
              <a:off x="8771482" y="3831748"/>
              <a:ext cx="324694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6A190AC4-281E-D142-85A7-0EB42BD83FEC}"/>
              </a:ext>
            </a:extLst>
          </p:cNvPr>
          <p:cNvGrpSpPr/>
          <p:nvPr/>
        </p:nvGrpSpPr>
        <p:grpSpPr>
          <a:xfrm>
            <a:off x="2119973" y="157291"/>
            <a:ext cx="2823827" cy="1379266"/>
            <a:chOff x="2119973" y="316759"/>
            <a:chExt cx="2823827" cy="1833908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76246E91-D086-6648-96C3-70B2B82841FF}"/>
                </a:ext>
              </a:extLst>
            </p:cNvPr>
            <p:cNvSpPr/>
            <p:nvPr/>
          </p:nvSpPr>
          <p:spPr>
            <a:xfrm>
              <a:off x="2119974" y="316759"/>
              <a:ext cx="2823826" cy="747324"/>
            </a:xfrm>
            <a:prstGeom prst="rect">
              <a:avLst/>
            </a:prstGeom>
            <a:solidFill>
              <a:srgbClr val="002B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Adversaries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95C43885-E05D-8642-A476-796414EB713D}"/>
                </a:ext>
              </a:extLst>
            </p:cNvPr>
            <p:cNvSpPr/>
            <p:nvPr/>
          </p:nvSpPr>
          <p:spPr>
            <a:xfrm>
              <a:off x="2119973" y="1064082"/>
              <a:ext cx="2823826" cy="10865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Attacker’s goals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Attacker’s capabilities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Robustness of model/feature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B14134E-AF4E-2E4B-9F47-945123EF3318}"/>
              </a:ext>
            </a:extLst>
          </p:cNvPr>
          <p:cNvGrpSpPr/>
          <p:nvPr/>
        </p:nvGrpSpPr>
        <p:grpSpPr>
          <a:xfrm>
            <a:off x="7413333" y="157291"/>
            <a:ext cx="2823827" cy="1379266"/>
            <a:chOff x="7413333" y="398039"/>
            <a:chExt cx="2823827" cy="1833908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AB25FFB-3797-D444-975A-94C1B00EB8A8}"/>
                </a:ext>
              </a:extLst>
            </p:cNvPr>
            <p:cNvSpPr/>
            <p:nvPr/>
          </p:nvSpPr>
          <p:spPr>
            <a:xfrm>
              <a:off x="7413334" y="398039"/>
              <a:ext cx="2823826" cy="747324"/>
            </a:xfrm>
            <a:prstGeom prst="rect">
              <a:avLst/>
            </a:prstGeom>
            <a:solidFill>
              <a:srgbClr val="002B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Ethics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E1CA3BB-7A9C-F342-97ED-07D5D0D09BB6}"/>
                </a:ext>
              </a:extLst>
            </p:cNvPr>
            <p:cNvSpPr/>
            <p:nvPr/>
          </p:nvSpPr>
          <p:spPr>
            <a:xfrm>
              <a:off x="7413333" y="1145362"/>
              <a:ext cx="2823826" cy="10865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Privacy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Fairness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Transparency</a:t>
              </a: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78BA6C8E-4BE4-0147-A59D-1F298C038C84}"/>
              </a:ext>
            </a:extLst>
          </p:cNvPr>
          <p:cNvSpPr txBox="1"/>
          <p:nvPr/>
        </p:nvSpPr>
        <p:spPr>
          <a:xfrm>
            <a:off x="8252821" y="190762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 4</a:t>
            </a:r>
          </a:p>
        </p:txBody>
      </p:sp>
      <p:sp>
        <p:nvSpPr>
          <p:cNvPr id="92" name="Right Brace 91">
            <a:extLst>
              <a:ext uri="{FF2B5EF4-FFF2-40B4-BE49-F238E27FC236}">
                <a16:creationId xmlns:a16="http://schemas.microsoft.com/office/drawing/2014/main" id="{6D230133-D554-E14C-89AB-7A5F4D90B9DA}"/>
              </a:ext>
            </a:extLst>
          </p:cNvPr>
          <p:cNvSpPr/>
          <p:nvPr/>
        </p:nvSpPr>
        <p:spPr>
          <a:xfrm rot="5400000">
            <a:off x="8677878" y="370022"/>
            <a:ext cx="274320" cy="274320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44B2850-F1B8-A14F-ABA2-636346672794}"/>
              </a:ext>
            </a:extLst>
          </p:cNvPr>
          <p:cNvSpPr txBox="1"/>
          <p:nvPr/>
        </p:nvSpPr>
        <p:spPr>
          <a:xfrm>
            <a:off x="2720032" y="1900999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Modules 2 – 4</a:t>
            </a:r>
          </a:p>
        </p:txBody>
      </p:sp>
      <p:sp>
        <p:nvSpPr>
          <p:cNvPr id="94" name="Right Brace 93">
            <a:extLst>
              <a:ext uri="{FF2B5EF4-FFF2-40B4-BE49-F238E27FC236}">
                <a16:creationId xmlns:a16="http://schemas.microsoft.com/office/drawing/2014/main" id="{A96CE794-0550-4841-A668-1E48C4800572}"/>
              </a:ext>
            </a:extLst>
          </p:cNvPr>
          <p:cNvSpPr/>
          <p:nvPr/>
        </p:nvSpPr>
        <p:spPr>
          <a:xfrm rot="5400000">
            <a:off x="3396880" y="363397"/>
            <a:ext cx="274320" cy="274320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E1BA7C9-F2E1-B542-ACF4-5EE8B2A0B006}"/>
              </a:ext>
            </a:extLst>
          </p:cNvPr>
          <p:cNvSpPr txBox="1"/>
          <p:nvPr/>
        </p:nvSpPr>
        <p:spPr>
          <a:xfrm>
            <a:off x="5317465" y="521404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 3</a:t>
            </a:r>
          </a:p>
        </p:txBody>
      </p:sp>
      <p:sp>
        <p:nvSpPr>
          <p:cNvPr id="96" name="Right Brace 95">
            <a:extLst>
              <a:ext uri="{FF2B5EF4-FFF2-40B4-BE49-F238E27FC236}">
                <a16:creationId xmlns:a16="http://schemas.microsoft.com/office/drawing/2014/main" id="{4EEDDEBC-D338-6647-A00D-72D190971090}"/>
              </a:ext>
            </a:extLst>
          </p:cNvPr>
          <p:cNvSpPr/>
          <p:nvPr/>
        </p:nvSpPr>
        <p:spPr>
          <a:xfrm rot="5400000">
            <a:off x="5748284" y="2409998"/>
            <a:ext cx="274320" cy="5276088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Arrow: Bent 7">
            <a:extLst>
              <a:ext uri="{FF2B5EF4-FFF2-40B4-BE49-F238E27FC236}">
                <a16:creationId xmlns:a16="http://schemas.microsoft.com/office/drawing/2014/main" id="{A36B21A3-F68E-4846-B1DD-1C4673398873}"/>
              </a:ext>
            </a:extLst>
          </p:cNvPr>
          <p:cNvSpPr/>
          <p:nvPr/>
        </p:nvSpPr>
        <p:spPr>
          <a:xfrm rot="5400000">
            <a:off x="11074872" y="4349213"/>
            <a:ext cx="1399032" cy="51717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8" name="Arrow: Bent 56">
            <a:extLst>
              <a:ext uri="{FF2B5EF4-FFF2-40B4-BE49-F238E27FC236}">
                <a16:creationId xmlns:a16="http://schemas.microsoft.com/office/drawing/2014/main" id="{70A4A42A-83E3-DA4E-85E2-0492BC52FD28}"/>
              </a:ext>
            </a:extLst>
          </p:cNvPr>
          <p:cNvSpPr/>
          <p:nvPr/>
        </p:nvSpPr>
        <p:spPr>
          <a:xfrm rot="10800000">
            <a:off x="1909428" y="5393638"/>
            <a:ext cx="10058400" cy="51717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60418BF-964A-AE4A-B98B-4EB24B980530}"/>
              </a:ext>
            </a:extLst>
          </p:cNvPr>
          <p:cNvGrpSpPr/>
          <p:nvPr/>
        </p:nvGrpSpPr>
        <p:grpSpPr>
          <a:xfrm>
            <a:off x="3225650" y="3019324"/>
            <a:ext cx="2731600" cy="1837944"/>
            <a:chOff x="6174260" y="3019324"/>
            <a:chExt cx="2731600" cy="1837944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1FC1B7E3-D39F-5748-9843-9D2EF4BDC192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D9F3354-2D9A-A64D-A741-776A2FF722BA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/>
                  <a:t>Data Representation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F284367-0F5D-9D46-A693-333D997C0349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Data cleaning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Missing data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Feature selection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Consider fairness</a:t>
                </a:r>
              </a:p>
            </p:txBody>
          </p:sp>
        </p:grpSp>
        <p:sp>
          <p:nvSpPr>
            <p:cNvPr id="101" name="Right Arrow 41">
              <a:extLst>
                <a:ext uri="{FF2B5EF4-FFF2-40B4-BE49-F238E27FC236}">
                  <a16:creationId xmlns:a16="http://schemas.microsoft.com/office/drawing/2014/main" id="{A5D754ED-D74A-1B46-A3D0-61B5C2AB8942}"/>
                </a:ext>
              </a:extLst>
            </p:cNvPr>
            <p:cNvSpPr/>
            <p:nvPr/>
          </p:nvSpPr>
          <p:spPr>
            <a:xfrm>
              <a:off x="8554674" y="3831748"/>
              <a:ext cx="351186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B7A915A-F171-474A-BB4D-E48FEC3425B4}"/>
              </a:ext>
            </a:extLst>
          </p:cNvPr>
          <p:cNvGrpSpPr/>
          <p:nvPr/>
        </p:nvGrpSpPr>
        <p:grpSpPr>
          <a:xfrm>
            <a:off x="277036" y="3019324"/>
            <a:ext cx="2921916" cy="1837944"/>
            <a:chOff x="6174260" y="3019324"/>
            <a:chExt cx="2921916" cy="1837944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B5840AD-4ADE-3B4B-B6D6-E763977C6DE7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0349BEB7-B498-8843-9A70-9709DEE53DBC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/>
                  <a:t>Identify Goals &amp; Collect Data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919F090-A984-3643-9ED9-B4935CAB3C55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Pinpoint needs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Data acquisition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Data labeling</a:t>
                </a:r>
              </a:p>
              <a:p>
                <a:pPr algn="ctr"/>
                <a:r>
                  <a:rPr lang="en-US" sz="1600" dirty="0">
                    <a:solidFill>
                      <a:schemeClr val="bg2">
                        <a:lumMod val="75000"/>
                      </a:schemeClr>
                    </a:solidFill>
                  </a:rPr>
                  <a:t>Data exploration</a:t>
                </a:r>
              </a:p>
            </p:txBody>
          </p:sp>
        </p:grpSp>
        <p:sp>
          <p:nvSpPr>
            <p:cNvPr id="106" name="Right Arrow 41">
              <a:extLst>
                <a:ext uri="{FF2B5EF4-FFF2-40B4-BE49-F238E27FC236}">
                  <a16:creationId xmlns:a16="http://schemas.microsoft.com/office/drawing/2014/main" id="{8B75A199-98E2-B143-A0FB-CB7FE1AC7C40}"/>
                </a:ext>
              </a:extLst>
            </p:cNvPr>
            <p:cNvSpPr/>
            <p:nvPr/>
          </p:nvSpPr>
          <p:spPr>
            <a:xfrm>
              <a:off x="8554674" y="3831748"/>
              <a:ext cx="541502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9A934E96-463A-0440-A42D-F97DC15561CB}"/>
              </a:ext>
            </a:extLst>
          </p:cNvPr>
          <p:cNvSpPr txBox="1"/>
          <p:nvPr/>
        </p:nvSpPr>
        <p:spPr>
          <a:xfrm>
            <a:off x="6795077" y="2305192"/>
            <a:ext cx="1184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Module 1</a:t>
            </a:r>
          </a:p>
        </p:txBody>
      </p:sp>
      <p:sp>
        <p:nvSpPr>
          <p:cNvPr id="110" name="Right Brace 109">
            <a:extLst>
              <a:ext uri="{FF2B5EF4-FFF2-40B4-BE49-F238E27FC236}">
                <a16:creationId xmlns:a16="http://schemas.microsoft.com/office/drawing/2014/main" id="{254D9A82-629B-A248-A0BE-A7D5433691F6}"/>
              </a:ext>
            </a:extLst>
          </p:cNvPr>
          <p:cNvSpPr/>
          <p:nvPr/>
        </p:nvSpPr>
        <p:spPr>
          <a:xfrm rot="-5400000">
            <a:off x="7227092" y="1675696"/>
            <a:ext cx="274320" cy="233172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A0FE001-436E-ED4F-98EB-8778FA9AAE34}"/>
              </a:ext>
            </a:extLst>
          </p:cNvPr>
          <p:cNvSpPr txBox="1"/>
          <p:nvPr/>
        </p:nvSpPr>
        <p:spPr>
          <a:xfrm>
            <a:off x="2368853" y="230519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Module 2</a:t>
            </a:r>
          </a:p>
        </p:txBody>
      </p:sp>
      <p:sp>
        <p:nvSpPr>
          <p:cNvPr id="112" name="Right Brace 111">
            <a:extLst>
              <a:ext uri="{FF2B5EF4-FFF2-40B4-BE49-F238E27FC236}">
                <a16:creationId xmlns:a16="http://schemas.microsoft.com/office/drawing/2014/main" id="{44924311-BD86-D840-BB22-6D984C9E88C2}"/>
              </a:ext>
            </a:extLst>
          </p:cNvPr>
          <p:cNvSpPr/>
          <p:nvPr/>
        </p:nvSpPr>
        <p:spPr>
          <a:xfrm rot="-5400000">
            <a:off x="2799672" y="203511"/>
            <a:ext cx="274320" cy="5276088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Arrow: Bent 74">
            <a:extLst>
              <a:ext uri="{FF2B5EF4-FFF2-40B4-BE49-F238E27FC236}">
                <a16:creationId xmlns:a16="http://schemas.microsoft.com/office/drawing/2014/main" id="{5E9E6031-7562-FE4A-9614-5C0B0B71C442}"/>
              </a:ext>
            </a:extLst>
          </p:cNvPr>
          <p:cNvSpPr/>
          <p:nvPr/>
        </p:nvSpPr>
        <p:spPr>
          <a:xfrm rot="16200000">
            <a:off x="1098783" y="5103364"/>
            <a:ext cx="960120" cy="52120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6025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“Modeling”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E63E81-61EE-C042-9B27-E30DEFF31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Machine learning pipeline</a:t>
            </a:r>
          </a:p>
          <a:p>
            <a:pPr lvl="1"/>
            <a:r>
              <a:rPr lang="en-US" sz="2000" dirty="0"/>
              <a:t>The statistical learning framework</a:t>
            </a:r>
          </a:p>
          <a:p>
            <a:pPr lvl="1"/>
            <a:r>
              <a:rPr lang="en-US" sz="2000" dirty="0"/>
              <a:t>Generative &amp; discriminative modeling</a:t>
            </a:r>
          </a:p>
          <a:p>
            <a:r>
              <a:rPr lang="en-US" sz="2400" dirty="0"/>
              <a:t>Basic supervised learning models</a:t>
            </a:r>
          </a:p>
          <a:p>
            <a:pPr lvl="1"/>
            <a:r>
              <a:rPr lang="en-US" sz="2000" dirty="0"/>
              <a:t>Logistic regression</a:t>
            </a:r>
          </a:p>
          <a:p>
            <a:pPr lvl="1"/>
            <a:r>
              <a:rPr lang="en-US" sz="2000" dirty="0"/>
              <a:t>Naïve Bayes</a:t>
            </a:r>
          </a:p>
          <a:p>
            <a:pPr lvl="1"/>
            <a:r>
              <a:rPr lang="en-US" sz="2000" dirty="0"/>
              <a:t>Neural nets</a:t>
            </a:r>
          </a:p>
          <a:p>
            <a:r>
              <a:rPr lang="en-US" sz="2400" dirty="0"/>
              <a:t>Unsupervised learning</a:t>
            </a:r>
          </a:p>
          <a:p>
            <a:pPr lvl="1"/>
            <a:r>
              <a:rPr lang="en-US" sz="2000" dirty="0"/>
              <a:t>Dimensionality reduction</a:t>
            </a:r>
          </a:p>
          <a:p>
            <a:pPr lvl="1"/>
            <a:r>
              <a:rPr lang="en-US" sz="2000" dirty="0"/>
              <a:t>Clustering</a:t>
            </a:r>
            <a:endParaRPr lang="en-US" dirty="0"/>
          </a:p>
          <a:p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FDDDEF7-C159-324F-95FC-A2C0587C3B71}"/>
              </a:ext>
            </a:extLst>
          </p:cNvPr>
          <p:cNvGrpSpPr/>
          <p:nvPr/>
        </p:nvGrpSpPr>
        <p:grpSpPr>
          <a:xfrm>
            <a:off x="7132320" y="205401"/>
            <a:ext cx="5059680" cy="5776183"/>
            <a:chOff x="7104378" y="205401"/>
            <a:chExt cx="5087622" cy="58080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85D7F3A-1E0E-A14E-A550-1EF9A6CAA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B64B493-7754-0C48-ACA9-F2194A007977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02F5A64-4134-BB48-A033-5463AB46CC77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79C2A5-3264-CE45-9B65-FA3109253E02}"/>
                </a:ext>
              </a:extLst>
            </p:cNvPr>
            <p:cNvSpPr/>
            <p:nvPr/>
          </p:nvSpPr>
          <p:spPr>
            <a:xfrm>
              <a:off x="9739745" y="1440872"/>
              <a:ext cx="803564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F43305C-5123-6B42-B00C-8C5C2C303686}"/>
                </a:ext>
              </a:extLst>
            </p:cNvPr>
            <p:cNvSpPr/>
            <p:nvPr/>
          </p:nvSpPr>
          <p:spPr>
            <a:xfrm>
              <a:off x="9019309" y="3796625"/>
              <a:ext cx="1234340" cy="664760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A96B150-9E46-7F41-99CB-68D8C959FB1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FCB920C-CB24-8C4D-B69B-B52837402289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7E896D3-50E2-454A-A5C4-12E4B6E68412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EEAB372-A959-E042-8C7B-F51597A80186}"/>
                </a:ext>
              </a:extLst>
            </p:cNvPr>
            <p:cNvSpPr/>
            <p:nvPr/>
          </p:nvSpPr>
          <p:spPr>
            <a:xfrm>
              <a:off x="9947568" y="477149"/>
              <a:ext cx="902049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69E7BAF-CC2C-874E-999E-D71CFD88DA50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50F6736-89ED-1F4C-8A06-95C8E27EAF66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3CE2FD2-EA58-534D-AF92-9EF42C98161B}"/>
                </a:ext>
              </a:extLst>
            </p:cNvPr>
            <p:cNvSpPr/>
            <p:nvPr/>
          </p:nvSpPr>
          <p:spPr>
            <a:xfrm flipV="1">
              <a:off x="10911223" y="552091"/>
              <a:ext cx="902049" cy="209428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5E4ABCC-755C-B341-85DF-C0B32E0EE03F}"/>
                </a:ext>
              </a:extLst>
            </p:cNvPr>
            <p:cNvSpPr/>
            <p:nvPr/>
          </p:nvSpPr>
          <p:spPr>
            <a:xfrm flipV="1">
              <a:off x="10009174" y="205401"/>
              <a:ext cx="631117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8935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</p:spTree>
    <p:extLst>
      <p:ext uri="{BB962C8B-B14F-4D97-AF65-F5344CB8AC3E}">
        <p14:creationId xmlns:p14="http://schemas.microsoft.com/office/powerpoint/2010/main" val="25705548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E411AF8-B297-F545-ABE0-EC686E855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participating in this module, you will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170D9A-312A-DC42-A96A-AF5E33C92D15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solidFill>
              <a:schemeClr val="accent1"/>
            </a:solidFill>
          </a:ln>
        </p:spPr>
        <p:txBody>
          <a:bodyPr>
            <a:normAutofit lnSpcReduction="10000"/>
          </a:bodyPr>
          <a:lstStyle/>
          <a:p>
            <a:r>
              <a:rPr lang="en-US" dirty="0"/>
              <a:t>Understand the </a:t>
            </a:r>
            <a:r>
              <a:rPr lang="en-US" b="1" dirty="0">
                <a:solidFill>
                  <a:srgbClr val="7F0000"/>
                </a:solidFill>
              </a:rPr>
              <a:t>basic concepts</a:t>
            </a:r>
            <a:r>
              <a:rPr lang="en-US" dirty="0"/>
              <a:t> underlying the practice of ML</a:t>
            </a:r>
          </a:p>
          <a:p>
            <a:r>
              <a:rPr lang="en-US" dirty="0"/>
              <a:t>Identify </a:t>
            </a:r>
            <a:r>
              <a:rPr lang="en-US" b="1" dirty="0">
                <a:solidFill>
                  <a:srgbClr val="7F0000"/>
                </a:solidFill>
              </a:rPr>
              <a:t>practical scenarios…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where ML can play a key role in cybersecurity</a:t>
            </a:r>
          </a:p>
          <a:p>
            <a:r>
              <a:rPr lang="en-US" dirty="0"/>
              <a:t>Analyze ML models using </a:t>
            </a:r>
            <a:r>
              <a:rPr lang="en-US" b="1" dirty="0">
                <a:solidFill>
                  <a:srgbClr val="7F0000"/>
                </a:solidFill>
              </a:rPr>
              <a:t>statistical tools …</a:t>
            </a:r>
            <a:endParaRPr lang="en-US" dirty="0"/>
          </a:p>
          <a:p>
            <a:pPr lvl="1"/>
            <a:r>
              <a:rPr lang="en-US" dirty="0"/>
              <a:t>and choose the best model for a use case!</a:t>
            </a:r>
          </a:p>
          <a:p>
            <a:r>
              <a:rPr lang="en-US" dirty="0"/>
              <a:t>Implement for </a:t>
            </a:r>
            <a:r>
              <a:rPr lang="en-US" b="1" dirty="0">
                <a:solidFill>
                  <a:srgbClr val="7F0000"/>
                </a:solidFill>
              </a:rPr>
              <a:t>cybersecurity applications</a:t>
            </a:r>
            <a:r>
              <a:rPr lang="en-US" dirty="0"/>
              <a:t> a variety of ML models</a:t>
            </a:r>
          </a:p>
          <a:p>
            <a:pPr lvl="1"/>
            <a:r>
              <a:rPr lang="en-US" dirty="0"/>
              <a:t>E.g., from classical approaches such as logistic regression to representation learning methods such as convolutional neural networks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50A44-7E0A-A244-A28B-DAD3C486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73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45A96B5-7A22-9047-9B1B-F3EEA32BC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of this module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89F7B9-27F0-D04D-829D-674461F15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Pre-recorded video lectures </a:t>
            </a:r>
          </a:p>
          <a:p>
            <a:pPr lvl="1"/>
            <a:r>
              <a:rPr lang="en-US" dirty="0"/>
              <a:t>The statistical learning framework</a:t>
            </a:r>
          </a:p>
          <a:p>
            <a:pPr lvl="1"/>
            <a:r>
              <a:rPr lang="en-US" dirty="0"/>
              <a:t>Supervised learning</a:t>
            </a:r>
          </a:p>
          <a:p>
            <a:pPr lvl="1"/>
            <a:r>
              <a:rPr lang="en-US" dirty="0"/>
              <a:t>Neural networks and deep learning</a:t>
            </a:r>
          </a:p>
          <a:p>
            <a:pPr lvl="1"/>
            <a:r>
              <a:rPr lang="en-US" dirty="0"/>
              <a:t>Unsupervised learning</a:t>
            </a:r>
          </a:p>
          <a:p>
            <a:pPr lvl="1"/>
            <a:r>
              <a:rPr lang="en-US" dirty="0"/>
              <a:t>A primer to ML in python</a:t>
            </a:r>
          </a:p>
          <a:p>
            <a:pPr lvl="1"/>
            <a:endParaRPr lang="en-US" dirty="0"/>
          </a:p>
          <a:p>
            <a:r>
              <a:rPr lang="en-US" b="1" dirty="0"/>
              <a:t>Exercises and extended reading materials</a:t>
            </a:r>
          </a:p>
          <a:p>
            <a:pPr lvl="1"/>
            <a:endParaRPr lang="en-US" dirty="0"/>
          </a:p>
          <a:p>
            <a:r>
              <a:rPr lang="en-US" b="1" dirty="0"/>
              <a:t>In-class discussions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87100-DB3F-7444-91B2-EE70549D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287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Machine Learning?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431EA-AA98-9341-A7A0-4218AEFD0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504" y="2366281"/>
            <a:ext cx="3110866" cy="1749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03698-6238-6948-9993-5BB14AA82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" y="1997246"/>
            <a:ext cx="1962701" cy="2487931"/>
          </a:xfrm>
          <a:prstGeom prst="rect">
            <a:avLst/>
          </a:prstGeom>
        </p:spPr>
      </p:pic>
      <p:pic>
        <p:nvPicPr>
          <p:cNvPr id="1026" name="Picture 2" descr="Fingerprint Icon #145514 - Free Icons Library">
            <a:extLst>
              <a:ext uri="{FF2B5EF4-FFF2-40B4-BE49-F238E27FC236}">
                <a16:creationId xmlns:a16="http://schemas.microsoft.com/office/drawing/2014/main" id="{41E180CA-0E25-9D43-8032-8FCA3C7A2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670" y="2331041"/>
            <a:ext cx="1962702" cy="196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F8B8586-1468-3846-AE25-23A10236872F}"/>
              </a:ext>
            </a:extLst>
          </p:cNvPr>
          <p:cNvSpPr/>
          <p:nvPr/>
        </p:nvSpPr>
        <p:spPr>
          <a:xfrm>
            <a:off x="838199" y="5028990"/>
            <a:ext cx="7268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Automatic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discovery of predictive rules from history</a:t>
            </a:r>
            <a:endParaRPr lang="en-US" sz="2400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Predicting Professional Players' Chess Moves with Deep Learning | by Sayon  Bhattacharjee | Towards Data Science">
            <a:extLst>
              <a:ext uri="{FF2B5EF4-FFF2-40B4-BE49-F238E27FC236}">
                <a16:creationId xmlns:a16="http://schemas.microsoft.com/office/drawing/2014/main" id="{20B66213-2D88-4147-96D5-0E4771767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308" y="1854885"/>
            <a:ext cx="3247071" cy="263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91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as a Tool for Cyber Security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628043"/>
          </a:xfrm>
        </p:spPr>
        <p:txBody>
          <a:bodyPr/>
          <a:lstStyle/>
          <a:p>
            <a:r>
              <a:rPr lang="en-US" dirty="0"/>
              <a:t>Attacks – </a:t>
            </a:r>
            <a:r>
              <a:rPr lang="en-US" b="1" dirty="0">
                <a:solidFill>
                  <a:schemeClr val="accent1"/>
                </a:solidFill>
                <a:ea typeface="+mj-ea"/>
              </a:rPr>
              <a:t>Learning</a:t>
            </a:r>
            <a:r>
              <a:rPr lang="en-US" b="1" dirty="0"/>
              <a:t> </a:t>
            </a:r>
            <a:r>
              <a:rPr lang="en-US" dirty="0"/>
              <a:t>– Defense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E8C856-EF1D-694C-82AB-7B133111DA93}"/>
              </a:ext>
            </a:extLst>
          </p:cNvPr>
          <p:cNvSpPr/>
          <p:nvPr/>
        </p:nvSpPr>
        <p:spPr>
          <a:xfrm>
            <a:off x="1282784" y="5129677"/>
            <a:ext cx="3134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Machine learning for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02E6-47FF-8949-89E0-A3E6C7C67057}"/>
              </a:ext>
            </a:extLst>
          </p:cNvPr>
          <p:cNvSpPr/>
          <p:nvPr/>
        </p:nvSpPr>
        <p:spPr>
          <a:xfrm>
            <a:off x="5881454" y="5129677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Security against attacks that exploit machine learning</a:t>
            </a:r>
          </a:p>
        </p:txBody>
      </p:sp>
      <p:pic>
        <p:nvPicPr>
          <p:cNvPr id="3074" name="Picture 2" descr="DHS S&amp;T's Malware Detection Technology is Ready for Marketplace – MeriTalk">
            <a:extLst>
              <a:ext uri="{FF2B5EF4-FFF2-40B4-BE49-F238E27FC236}">
                <a16:creationId xmlns:a16="http://schemas.microsoft.com/office/drawing/2014/main" id="{8E59DBAC-B985-7D4D-9B13-76F2CAD29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98026"/>
            <a:ext cx="4250710" cy="239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llustration of machine learning adversarial examples. Studies have... |  Download Scientific Diagram">
            <a:extLst>
              <a:ext uri="{FF2B5EF4-FFF2-40B4-BE49-F238E27FC236}">
                <a16:creationId xmlns:a16="http://schemas.microsoft.com/office/drawing/2014/main" id="{D9A4C0DA-E8DF-3E49-BCF0-6F4991DBE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9" y="2260289"/>
            <a:ext cx="4465321" cy="278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1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A67ABBD-AE67-914D-99D9-1ECEB0AE8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Use Cases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DF4737E-E1D7-CD42-BA17-B517BE19A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For every file sent through the network, does it contain </a:t>
            </a:r>
            <a:r>
              <a:rPr lang="en-US" sz="2400" b="1" dirty="0">
                <a:solidFill>
                  <a:srgbClr val="7F0000"/>
                </a:solidFill>
              </a:rPr>
              <a:t>malware</a:t>
            </a:r>
            <a:r>
              <a:rPr lang="en-US" sz="2400" dirty="0"/>
              <a:t>? </a:t>
            </a:r>
          </a:p>
          <a:p>
            <a:r>
              <a:rPr lang="en-US" sz="2400" dirty="0"/>
              <a:t>For every login attempt, has someone’s </a:t>
            </a:r>
            <a:r>
              <a:rPr lang="en-US" sz="2400" b="1" dirty="0">
                <a:solidFill>
                  <a:srgbClr val="7F0000"/>
                </a:solidFill>
              </a:rPr>
              <a:t>password been compromised</a:t>
            </a:r>
            <a:r>
              <a:rPr lang="en-US" sz="2400" dirty="0"/>
              <a:t>? </a:t>
            </a:r>
          </a:p>
          <a:p>
            <a:r>
              <a:rPr lang="en-US" sz="2400" dirty="0"/>
              <a:t>For every email received, is it a </a:t>
            </a:r>
            <a:r>
              <a:rPr lang="en-US" sz="2400" b="1" dirty="0">
                <a:solidFill>
                  <a:srgbClr val="7F0000"/>
                </a:solidFill>
              </a:rPr>
              <a:t>phishing attempt</a:t>
            </a:r>
            <a:r>
              <a:rPr lang="en-US" sz="2400" dirty="0"/>
              <a:t>? </a:t>
            </a:r>
          </a:p>
          <a:p>
            <a:r>
              <a:rPr lang="en-US" sz="2400" dirty="0"/>
              <a:t>For every request to your servers, is it a </a:t>
            </a:r>
            <a:r>
              <a:rPr lang="en-US" sz="2400" b="1" dirty="0">
                <a:solidFill>
                  <a:srgbClr val="7F0000"/>
                </a:solidFill>
              </a:rPr>
              <a:t>denial-of-service (DoS) attack</a:t>
            </a:r>
            <a:r>
              <a:rPr lang="en-US" sz="2400" dirty="0"/>
              <a:t>?</a:t>
            </a:r>
          </a:p>
          <a:p>
            <a:r>
              <a:rPr lang="en-US" sz="2400" dirty="0"/>
              <a:t>… 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8E083C-0B64-F141-AB6B-7353FC604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157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Definition of Machine learning</a:t>
            </a:r>
            <a:endParaRPr dirty="0"/>
          </a:p>
        </p:txBody>
      </p:sp>
      <p:sp>
        <p:nvSpPr>
          <p:cNvPr id="11" name="Arthur Samuel, 1952:…">
            <a:extLst>
              <a:ext uri="{FF2B5EF4-FFF2-40B4-BE49-F238E27FC236}">
                <a16:creationId xmlns:a16="http://schemas.microsoft.com/office/drawing/2014/main" id="{9ACC4119-6322-D34D-8DF9-4705BE5ED944}"/>
              </a:ext>
            </a:extLst>
          </p:cNvPr>
          <p:cNvSpPr txBox="1"/>
          <p:nvPr/>
        </p:nvSpPr>
        <p:spPr>
          <a:xfrm>
            <a:off x="1059872" y="2678858"/>
            <a:ext cx="3581401" cy="15002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51">
              <a:lnSpc>
                <a:spcPct val="140000"/>
              </a:lnSpc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Samuel, 1952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defTabSz="410751"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is the ability to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without being explicitly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programmed</a:t>
            </a:r>
          </a:p>
        </p:txBody>
      </p:sp>
      <p:pic>
        <p:nvPicPr>
          <p:cNvPr id="5122" name="Picture 2" descr="1956 - Arthur Samuel, The World's first Self... | Sutori">
            <a:extLst>
              <a:ext uri="{FF2B5EF4-FFF2-40B4-BE49-F238E27FC236}">
                <a16:creationId xmlns:a16="http://schemas.microsoft.com/office/drawing/2014/main" id="{F0F75DF4-32B9-094A-B9C7-301F11D73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55" y="1664208"/>
            <a:ext cx="6694054" cy="377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378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 </a:t>
            </a:r>
            <a:r>
              <a:rPr lang="en-US" dirty="0"/>
              <a:t>B</a:t>
            </a:r>
            <a:r>
              <a:rPr dirty="0"/>
              <a:t>rief </a:t>
            </a:r>
            <a:r>
              <a:rPr lang="en-US" dirty="0"/>
              <a:t>H</a:t>
            </a:r>
            <a:r>
              <a:rPr dirty="0"/>
              <a:t>istory</a:t>
            </a:r>
          </a:p>
        </p:txBody>
      </p:sp>
      <p:sp>
        <p:nvSpPr>
          <p:cNvPr id="222" name="1950: Alan Turing created the world-famous Turing Test — “The Imitation Game”…"/>
          <p:cNvSpPr txBox="1">
            <a:spLocks noGrp="1"/>
          </p:cNvSpPr>
          <p:nvPr>
            <p:ph idx="1"/>
          </p:nvPr>
        </p:nvSpPr>
        <p:spPr>
          <a:xfrm>
            <a:off x="838200" y="1543657"/>
            <a:ext cx="5257800" cy="4157428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1950</a:t>
            </a:r>
            <a:r>
              <a:rPr lang="en-US" sz="1400" dirty="0"/>
              <a:t>:</a:t>
            </a:r>
            <a:r>
              <a:rPr sz="1400" dirty="0"/>
              <a:t> Alan Turing created the world-famous Turing Test — “The Imitation Game”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1952</a:t>
            </a:r>
            <a:r>
              <a:rPr lang="en-US" sz="1400" dirty="0"/>
              <a:t>:</a:t>
            </a:r>
            <a:r>
              <a:rPr sz="1400" dirty="0"/>
              <a:t> Arthur Samuel coined the phrase “machine learning”, and create a computer program that improves checkers game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1956</a:t>
            </a:r>
            <a:r>
              <a:rPr sz="1400" dirty="0"/>
              <a:t>: The Dartmouth workshop started AI as a field (John McCarthy, Marvin Minsky, Nathaniel Rochester, Claude Shannon …)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1958</a:t>
            </a:r>
            <a:r>
              <a:rPr sz="1400" dirty="0"/>
              <a:t>: Frank Rosenblatt designed the first artificial neural network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1986</a:t>
            </a:r>
            <a:r>
              <a:rPr sz="1400" dirty="0"/>
              <a:t>: Geoffrey Hinton introduced backpropagation which enabled monumental leaps in ANNs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1995</a:t>
            </a:r>
            <a:r>
              <a:rPr sz="1400" dirty="0"/>
              <a:t>: Cortes and </a:t>
            </a:r>
            <a:r>
              <a:rPr sz="1400" dirty="0" err="1"/>
              <a:t>Vapnik</a:t>
            </a:r>
            <a:r>
              <a:rPr sz="1400" dirty="0"/>
              <a:t> “standardized” support vector machines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1997</a:t>
            </a:r>
            <a:r>
              <a:rPr sz="1400" dirty="0"/>
              <a:t>: Deep Blue beats a chess champion</a:t>
            </a:r>
          </a:p>
        </p:txBody>
      </p:sp>
      <p:sp>
        <p:nvSpPr>
          <p:cNvPr id="223" name="https://cloud.withgoogle.com/build/data-analytics/explore-history-machine-learning/"/>
          <p:cNvSpPr txBox="1"/>
          <p:nvPr/>
        </p:nvSpPr>
        <p:spPr>
          <a:xfrm>
            <a:off x="5448705" y="6641334"/>
            <a:ext cx="4978927" cy="2129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 defTabSz="457200">
              <a:lnSpc>
                <a:spcPct val="117999"/>
              </a:lnSpc>
              <a:defRPr sz="1500">
                <a:solidFill>
                  <a:srgbClr val="000000"/>
                </a:solidFill>
              </a:defRPr>
            </a:lvl1pPr>
          </a:lstStyle>
          <a:p>
            <a:r>
              <a:rPr sz="1055"/>
              <a:t>https://cloud.withgoogle.com/build/data-analytics/explore-history-machine-learning/</a:t>
            </a:r>
          </a:p>
        </p:txBody>
      </p:sp>
      <p:sp>
        <p:nvSpPr>
          <p:cNvPr id="5" name="1950: Alan Turing created the world-famous Turing Test — “The Imitation Game”…">
            <a:extLst>
              <a:ext uri="{FF2B5EF4-FFF2-40B4-BE49-F238E27FC236}">
                <a16:creationId xmlns:a16="http://schemas.microsoft.com/office/drawing/2014/main" id="{D751C6F3-FF76-3847-B4C9-6F25DD5A7DFE}"/>
              </a:ext>
            </a:extLst>
          </p:cNvPr>
          <p:cNvSpPr txBox="1">
            <a:spLocks/>
          </p:cNvSpPr>
          <p:nvPr/>
        </p:nvSpPr>
        <p:spPr>
          <a:xfrm>
            <a:off x="6263640" y="1536644"/>
            <a:ext cx="5090159" cy="415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1999</a:t>
            </a:r>
            <a:r>
              <a:rPr lang="en-US" sz="1400" dirty="0"/>
              <a:t>: Computer-aided diagnosis catches more cancers (CAD Prototype at </a:t>
            </a:r>
            <a:r>
              <a:rPr lang="en-US" sz="1400" dirty="0" err="1"/>
              <a:t>UChicago</a:t>
            </a:r>
            <a:r>
              <a:rPr lang="en-US" sz="1400" dirty="0"/>
              <a:t>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2009</a:t>
            </a:r>
            <a:r>
              <a:rPr lang="en-US" sz="1400" dirty="0"/>
              <a:t>: Launch of ImageNet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2011</a:t>
            </a:r>
            <a:r>
              <a:rPr lang="en-US" sz="1400" dirty="0"/>
              <a:t>: Watson competed on Jeopardy! and won against Ken Jennings and Brad Rutter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2012</a:t>
            </a:r>
            <a:r>
              <a:rPr lang="en-US" sz="1400" dirty="0"/>
              <a:t>: </a:t>
            </a:r>
            <a:r>
              <a:rPr lang="en-US" sz="1400" dirty="0" err="1"/>
              <a:t>AlexNet</a:t>
            </a:r>
            <a:r>
              <a:rPr lang="en-US" sz="1400" dirty="0"/>
              <a:t> won the ImageNet competition, which led to the use of GPUs and Convolutional Neural Networks in machine learning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2016</a:t>
            </a:r>
            <a:r>
              <a:rPr lang="en-US" sz="1400" dirty="0"/>
              <a:t>: AlphaGo defeated the human champion Lee Sedol in a best-of-five duel match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dirty="0"/>
              <a:t>…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Now</a:t>
            </a:r>
            <a:r>
              <a:rPr lang="en-US" sz="1400" dirty="0"/>
              <a:t>: AI dominates Silicon Valley and becomes pervasive</a:t>
            </a:r>
          </a:p>
        </p:txBody>
      </p:sp>
    </p:spTree>
    <p:extLst>
      <p:ext uri="{BB962C8B-B14F-4D97-AF65-F5344CB8AC3E}">
        <p14:creationId xmlns:p14="http://schemas.microsoft.com/office/powerpoint/2010/main" val="43713628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 bldLvl="5" advAuto="0"/>
      <p:bldP spid="5" grpId="0" build="p" bldLvl="5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lated discipl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+mn-lt"/>
              </a:rPr>
              <a:t>Related </a:t>
            </a:r>
            <a:r>
              <a:rPr lang="en-US" dirty="0">
                <a:latin typeface="+mn-lt"/>
              </a:rPr>
              <a:t>Domains &amp; D</a:t>
            </a:r>
            <a:r>
              <a:rPr dirty="0">
                <a:latin typeface="+mn-lt"/>
              </a:rPr>
              <a:t>isciplines</a:t>
            </a:r>
          </a:p>
        </p:txBody>
      </p:sp>
      <p:sp>
        <p:nvSpPr>
          <p:cNvPr id="226" name="statistics"/>
          <p:cNvSpPr txBox="1"/>
          <p:nvPr/>
        </p:nvSpPr>
        <p:spPr>
          <a:xfrm>
            <a:off x="1270368" y="3175077"/>
            <a:ext cx="1269578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S</a:t>
            </a:r>
            <a:r>
              <a:rPr sz="2400" dirty="0"/>
              <a:t>tatistics</a:t>
            </a:r>
          </a:p>
        </p:txBody>
      </p:sp>
      <p:sp>
        <p:nvSpPr>
          <p:cNvPr id="227" name="philosophy…"/>
          <p:cNvSpPr txBox="1"/>
          <p:nvPr/>
        </p:nvSpPr>
        <p:spPr>
          <a:xfrm>
            <a:off x="4933173" y="1552848"/>
            <a:ext cx="1546898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P</a:t>
            </a:r>
            <a:r>
              <a:rPr sz="2400" dirty="0"/>
              <a:t>hilosophy</a:t>
            </a:r>
          </a:p>
          <a:p>
            <a:r>
              <a:rPr lang="en-US" sz="2400" dirty="0"/>
              <a:t>C</a:t>
            </a:r>
            <a:r>
              <a:rPr sz="2400" dirty="0"/>
              <a:t>ausality</a:t>
            </a:r>
          </a:p>
        </p:txBody>
      </p:sp>
      <p:sp>
        <p:nvSpPr>
          <p:cNvPr id="228" name="information theory"/>
          <p:cNvSpPr txBox="1"/>
          <p:nvPr/>
        </p:nvSpPr>
        <p:spPr>
          <a:xfrm>
            <a:off x="1270368" y="2090986"/>
            <a:ext cx="2616935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I</a:t>
            </a:r>
            <a:r>
              <a:rPr sz="2400" dirty="0"/>
              <a:t>nformation </a:t>
            </a:r>
            <a:r>
              <a:rPr lang="en-US" sz="2400" dirty="0"/>
              <a:t>T</a:t>
            </a:r>
            <a:r>
              <a:rPr sz="2400" dirty="0"/>
              <a:t>heory</a:t>
            </a:r>
          </a:p>
        </p:txBody>
      </p:sp>
      <p:sp>
        <p:nvSpPr>
          <p:cNvPr id="229" name="algorithms"/>
          <p:cNvSpPr txBox="1"/>
          <p:nvPr/>
        </p:nvSpPr>
        <p:spPr>
          <a:xfrm>
            <a:off x="2014760" y="4324113"/>
            <a:ext cx="1493999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A</a:t>
            </a:r>
            <a:r>
              <a:rPr sz="2400" dirty="0"/>
              <a:t>lgorithms</a:t>
            </a:r>
          </a:p>
        </p:txBody>
      </p:sp>
      <p:sp>
        <p:nvSpPr>
          <p:cNvPr id="230" name="optimization"/>
          <p:cNvSpPr txBox="1"/>
          <p:nvPr/>
        </p:nvSpPr>
        <p:spPr>
          <a:xfrm>
            <a:off x="1905157" y="4750476"/>
            <a:ext cx="1750479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O</a:t>
            </a:r>
            <a:r>
              <a:rPr sz="2400" dirty="0"/>
              <a:t>ptimization</a:t>
            </a:r>
          </a:p>
        </p:txBody>
      </p:sp>
      <p:sp>
        <p:nvSpPr>
          <p:cNvPr id="231" name="Machine Learning"/>
          <p:cNvSpPr txBox="1"/>
          <p:nvPr/>
        </p:nvSpPr>
        <p:spPr>
          <a:xfrm>
            <a:off x="4269593" y="3194320"/>
            <a:ext cx="3114699" cy="4693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2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800" dirty="0">
                <a:latin typeface="+mn-lt"/>
              </a:rPr>
              <a:t>Machine Learning</a:t>
            </a:r>
          </a:p>
        </p:txBody>
      </p:sp>
      <p:sp>
        <p:nvSpPr>
          <p:cNvPr id="232" name="neural-informatics"/>
          <p:cNvSpPr txBox="1"/>
          <p:nvPr/>
        </p:nvSpPr>
        <p:spPr>
          <a:xfrm>
            <a:off x="4668633" y="4568075"/>
            <a:ext cx="1750479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r>
              <a:rPr lang="en-US" sz="2400" dirty="0"/>
              <a:t>N</a:t>
            </a:r>
            <a:r>
              <a:rPr sz="2400" dirty="0"/>
              <a:t>eural-</a:t>
            </a:r>
            <a:r>
              <a:rPr lang="en-US" sz="2400" dirty="0"/>
              <a:t>I</a:t>
            </a:r>
            <a:r>
              <a:rPr sz="2400" dirty="0"/>
              <a:t>nformatics</a:t>
            </a:r>
          </a:p>
        </p:txBody>
      </p:sp>
      <p:sp>
        <p:nvSpPr>
          <p:cNvPr id="10" name="philosophy…">
            <a:extLst>
              <a:ext uri="{FF2B5EF4-FFF2-40B4-BE49-F238E27FC236}">
                <a16:creationId xmlns:a16="http://schemas.microsoft.com/office/drawing/2014/main" id="{F0C8D35F-191D-1A4F-BC43-01C47A4E8601}"/>
              </a:ext>
            </a:extLst>
          </p:cNvPr>
          <p:cNvSpPr txBox="1"/>
          <p:nvPr/>
        </p:nvSpPr>
        <p:spPr>
          <a:xfrm>
            <a:off x="7943472" y="1842516"/>
            <a:ext cx="2093522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b="1" dirty="0"/>
              <a:t>Cybersecurity</a:t>
            </a:r>
            <a:endParaRPr sz="2400" b="1" dirty="0"/>
          </a:p>
        </p:txBody>
      </p:sp>
      <p:sp>
        <p:nvSpPr>
          <p:cNvPr id="11" name="philosophy…">
            <a:extLst>
              <a:ext uri="{FF2B5EF4-FFF2-40B4-BE49-F238E27FC236}">
                <a16:creationId xmlns:a16="http://schemas.microsoft.com/office/drawing/2014/main" id="{26064D8F-4A66-BF49-BE51-40E92B22203A}"/>
              </a:ext>
            </a:extLst>
          </p:cNvPr>
          <p:cNvSpPr txBox="1"/>
          <p:nvPr/>
        </p:nvSpPr>
        <p:spPr>
          <a:xfrm>
            <a:off x="8990233" y="2888449"/>
            <a:ext cx="1529265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Healthcare</a:t>
            </a:r>
            <a:endParaRPr sz="2400" dirty="0"/>
          </a:p>
        </p:txBody>
      </p:sp>
      <p:sp>
        <p:nvSpPr>
          <p:cNvPr id="12" name="philosophy…">
            <a:extLst>
              <a:ext uri="{FF2B5EF4-FFF2-40B4-BE49-F238E27FC236}">
                <a16:creationId xmlns:a16="http://schemas.microsoft.com/office/drawing/2014/main" id="{388A5EF5-4DD2-6E4D-9BC7-C534634219BF}"/>
              </a:ext>
            </a:extLst>
          </p:cNvPr>
          <p:cNvSpPr txBox="1"/>
          <p:nvPr/>
        </p:nvSpPr>
        <p:spPr>
          <a:xfrm>
            <a:off x="8990233" y="5048289"/>
            <a:ext cx="1134926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Finance</a:t>
            </a:r>
            <a:endParaRPr sz="2400" dirty="0"/>
          </a:p>
        </p:txBody>
      </p:sp>
      <p:sp>
        <p:nvSpPr>
          <p:cNvPr id="13" name="philosophy…">
            <a:extLst>
              <a:ext uri="{FF2B5EF4-FFF2-40B4-BE49-F238E27FC236}">
                <a16:creationId xmlns:a16="http://schemas.microsoft.com/office/drawing/2014/main" id="{E3CCF381-CA88-754F-93C5-17986FE77C55}"/>
              </a:ext>
            </a:extLst>
          </p:cNvPr>
          <p:cNvSpPr txBox="1"/>
          <p:nvPr/>
        </p:nvSpPr>
        <p:spPr>
          <a:xfrm>
            <a:off x="7108552" y="4528015"/>
            <a:ext cx="12888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Sciences</a:t>
            </a:r>
            <a:endParaRPr sz="2400" dirty="0"/>
          </a:p>
        </p:txBody>
      </p:sp>
      <p:sp>
        <p:nvSpPr>
          <p:cNvPr id="14" name="philosophy…">
            <a:extLst>
              <a:ext uri="{FF2B5EF4-FFF2-40B4-BE49-F238E27FC236}">
                <a16:creationId xmlns:a16="http://schemas.microsoft.com/office/drawing/2014/main" id="{D8AE8ED6-34AE-A04A-91A7-781BE2B5503C}"/>
              </a:ext>
            </a:extLst>
          </p:cNvPr>
          <p:cNvSpPr txBox="1"/>
          <p:nvPr/>
        </p:nvSpPr>
        <p:spPr>
          <a:xfrm>
            <a:off x="9177488" y="3715378"/>
            <a:ext cx="2253379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19050" tIns="19050" rIns="19050" bIns="19050" anchor="ctr">
            <a:spAutoFit/>
          </a:bodyPr>
          <a:lstStyle/>
          <a:p>
            <a:r>
              <a:rPr lang="en-US" sz="2400" dirty="0"/>
              <a:t>Cyber-physical System</a:t>
            </a:r>
            <a:endParaRPr sz="2400" dirty="0"/>
          </a:p>
        </p:txBody>
      </p:sp>
      <p:sp>
        <p:nvSpPr>
          <p:cNvPr id="15" name="philosophy…">
            <a:extLst>
              <a:ext uri="{FF2B5EF4-FFF2-40B4-BE49-F238E27FC236}">
                <a16:creationId xmlns:a16="http://schemas.microsoft.com/office/drawing/2014/main" id="{241C0ADF-E0AF-AA4C-8EDE-7EC7F0BD716F}"/>
              </a:ext>
            </a:extLst>
          </p:cNvPr>
          <p:cNvSpPr txBox="1"/>
          <p:nvPr/>
        </p:nvSpPr>
        <p:spPr>
          <a:xfrm>
            <a:off x="10519498" y="5048289"/>
            <a:ext cx="346249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lang="en-US" sz="2400" dirty="0"/>
              <a:t>…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676955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5608B1-0F55-FA41-BE2E-6F569B428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2E36AC-9429-5F41-BE8C-8DEB23CB6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526" y="487148"/>
            <a:ext cx="5798416" cy="49851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766924-2F71-374C-B050-9B507187B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1013" y="100288"/>
            <a:ext cx="4048923" cy="575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080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2701</TotalTime>
  <Words>883</Words>
  <Application>Microsoft Macintosh PowerPoint</Application>
  <PresentationFormat>Widescreen</PresentationFormat>
  <Paragraphs>169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Arial</vt:lpstr>
      <vt:lpstr>Wingdings</vt:lpstr>
      <vt:lpstr>Adobe Garamond Pro</vt:lpstr>
      <vt:lpstr>Office Theme</vt:lpstr>
      <vt:lpstr>2_Office Theme</vt:lpstr>
      <vt:lpstr>1_Office Theme</vt:lpstr>
      <vt:lpstr>PowerPoint Presentation</vt:lpstr>
      <vt:lpstr>What is Machine Learning?</vt:lpstr>
      <vt:lpstr>Machine Learning as a Tool for Cyber Security </vt:lpstr>
      <vt:lpstr>Machine Learning Use Cases</vt:lpstr>
      <vt:lpstr>Definition of Machine learning</vt:lpstr>
      <vt:lpstr>A Brief History</vt:lpstr>
      <vt:lpstr>Related Domains &amp; Disciplines</vt:lpstr>
      <vt:lpstr>PowerPoint Presentation</vt:lpstr>
      <vt:lpstr>Module Overview</vt:lpstr>
      <vt:lpstr>PowerPoint Presentation</vt:lpstr>
      <vt:lpstr>Foundations of “Modeling”</vt:lpstr>
      <vt:lpstr>Learning Objective</vt:lpstr>
      <vt:lpstr>After participating in this module, you will</vt:lpstr>
      <vt:lpstr>Rest of this module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222</cp:revision>
  <cp:lastPrinted>2019-10-22T16:35:22Z</cp:lastPrinted>
  <dcterms:created xsi:type="dcterms:W3CDTF">2019-10-07T15:32:39Z</dcterms:created>
  <dcterms:modified xsi:type="dcterms:W3CDTF">2021-02-15T17:06:38Z</dcterms:modified>
</cp:coreProperties>
</file>

<file path=docProps/thumbnail.jpeg>
</file>